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423B7-EEEB-4AF2-85AB-ADF04C46B5DB}" type="datetimeFigureOut">
              <a:rPr lang="nl-NL" smtClean="0"/>
              <a:pPr/>
              <a:t>17-1-2015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A1F6-3FD7-4809-A7E6-BD20CE39749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idsmed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03784"/>
          </a:xfrm>
        </p:spPr>
        <p:txBody>
          <a:bodyPr>
            <a:noAutofit/>
          </a:bodyPr>
          <a:lstStyle/>
          <a:p>
            <a:r>
              <a:rPr lang="en-US" sz="2400" dirty="0" smtClean="0"/>
              <a:t>AFWEER/IMMUNITEIT</a:t>
            </a:r>
            <a:br>
              <a:rPr lang="en-US" sz="2400" dirty="0" smtClean="0"/>
            </a:br>
            <a:r>
              <a:rPr lang="en-US" sz="2400" dirty="0" err="1" smtClean="0"/>
              <a:t>Thema</a:t>
            </a:r>
            <a:r>
              <a:rPr lang="en-US" sz="2400" dirty="0" smtClean="0"/>
              <a:t> 29</a:t>
            </a:r>
            <a:br>
              <a:rPr lang="en-US" sz="2400" dirty="0" smtClean="0"/>
            </a:br>
            <a:r>
              <a:rPr lang="en-US" sz="2400" dirty="0" smtClean="0"/>
              <a:t>Par. 29.1</a:t>
            </a:r>
            <a:endParaRPr lang="nl-NL" sz="2400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92088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-171450"/>
            <a:ext cx="8675688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Voorbeelden van ziekten door Virussen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122488" y="1408113"/>
            <a:ext cx="5762625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AIDS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</a:t>
            </a:r>
            <a:r>
              <a:rPr lang="nl-NL" i="0" dirty="0" smtClean="0"/>
              <a:t>Griep en verkoudheid</a:t>
            </a:r>
            <a:endParaRPr lang="nl-NL" i="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Rode Hond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Bof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Mazelen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</a:t>
            </a:r>
            <a:r>
              <a:rPr lang="nl-NL" i="0" dirty="0" smtClean="0"/>
              <a:t>Polio (in hersencellen  -  verlammingen)</a:t>
            </a:r>
            <a:endParaRPr lang="nl-NL" i="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SARS (</a:t>
            </a:r>
            <a:r>
              <a:rPr lang="nl-NL" i="0" u="sng" dirty="0" err="1"/>
              <a:t>S</a:t>
            </a:r>
            <a:r>
              <a:rPr lang="nl-NL" i="0" dirty="0" err="1"/>
              <a:t>evere</a:t>
            </a:r>
            <a:r>
              <a:rPr lang="nl-NL" i="0" dirty="0"/>
              <a:t> </a:t>
            </a:r>
            <a:r>
              <a:rPr lang="nl-NL" i="0" u="sng" dirty="0"/>
              <a:t>A</a:t>
            </a:r>
            <a:r>
              <a:rPr lang="nl-NL" i="0" dirty="0"/>
              <a:t>cute </a:t>
            </a:r>
            <a:r>
              <a:rPr lang="nl-NL" i="0" u="sng" dirty="0" err="1"/>
              <a:t>R</a:t>
            </a:r>
            <a:r>
              <a:rPr lang="nl-NL" i="0" dirty="0" err="1"/>
              <a:t>espiratory</a:t>
            </a:r>
            <a:r>
              <a:rPr lang="nl-NL" i="0" dirty="0"/>
              <a:t> </a:t>
            </a:r>
            <a:r>
              <a:rPr lang="nl-NL" i="0" u="sng" dirty="0" err="1"/>
              <a:t>S</a:t>
            </a:r>
            <a:r>
              <a:rPr lang="nl-NL" i="0" dirty="0" err="1"/>
              <a:t>yndrome</a:t>
            </a:r>
            <a:r>
              <a:rPr lang="nl-NL" i="0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</a:t>
            </a:r>
            <a:r>
              <a:rPr lang="nl-NL" dirty="0" smtClean="0"/>
              <a:t>Pokken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err="1" smtClean="0"/>
              <a:t>Virussen</a:t>
            </a:r>
            <a:r>
              <a:rPr lang="en-US" b="1" dirty="0" smtClean="0"/>
              <a:t> </a:t>
            </a:r>
            <a:r>
              <a:rPr lang="en-US" b="1" dirty="0" err="1" smtClean="0"/>
              <a:t>dringen</a:t>
            </a:r>
            <a:r>
              <a:rPr lang="en-US" b="1" dirty="0" smtClean="0"/>
              <a:t> </a:t>
            </a:r>
            <a:r>
              <a:rPr lang="en-US" b="1" dirty="0" err="1" smtClean="0"/>
              <a:t>andere</a:t>
            </a:r>
            <a:r>
              <a:rPr lang="en-US" b="1" dirty="0" smtClean="0"/>
              <a:t> </a:t>
            </a:r>
            <a:r>
              <a:rPr lang="en-US" b="1" dirty="0" err="1" smtClean="0"/>
              <a:t>cellen</a:t>
            </a:r>
            <a:r>
              <a:rPr lang="en-US" b="1" dirty="0" smtClean="0"/>
              <a:t> </a:t>
            </a:r>
            <a:r>
              <a:rPr lang="en-US" b="1" dirty="0" err="1" smtClean="0"/>
              <a:t>binnen</a:t>
            </a:r>
            <a:r>
              <a:rPr lang="en-US" b="1" dirty="0" smtClean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0" dirty="0" err="1" smtClean="0"/>
              <a:t>Gastheercellen</a:t>
            </a:r>
            <a:r>
              <a:rPr lang="en-US" b="1" i="0" dirty="0" smtClean="0"/>
              <a:t>: </a:t>
            </a:r>
            <a:r>
              <a:rPr lang="en-US" b="1" i="0" dirty="0" err="1" smtClean="0"/>
              <a:t>kunnen</a:t>
            </a:r>
            <a:r>
              <a:rPr lang="en-US" b="1" i="0" dirty="0" smtClean="0"/>
              <a:t> </a:t>
            </a:r>
            <a:r>
              <a:rPr lang="en-US" b="1" i="0" dirty="0" err="1" smtClean="0"/>
              <a:t>zichzelf</a:t>
            </a:r>
            <a:r>
              <a:rPr lang="en-US" b="1" i="0" dirty="0" smtClean="0"/>
              <a:t> </a:t>
            </a:r>
            <a:r>
              <a:rPr lang="en-US" b="1" i="0" dirty="0" err="1" smtClean="0"/>
              <a:t>niet</a:t>
            </a:r>
            <a:r>
              <a:rPr lang="en-US" b="1" i="0" dirty="0" smtClean="0"/>
              <a:t> </a:t>
            </a:r>
            <a:r>
              <a:rPr lang="en-US" b="1" i="0" dirty="0" err="1" smtClean="0"/>
              <a:t>vermenigvuldigen</a:t>
            </a:r>
            <a:endParaRPr lang="en-US" b="1" i="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Hun DNA OF RNA </a:t>
            </a:r>
            <a:r>
              <a:rPr lang="en-US" b="1" dirty="0" err="1" smtClean="0"/>
              <a:t>dwingt</a:t>
            </a:r>
            <a:r>
              <a:rPr lang="en-US" b="1" dirty="0" smtClean="0"/>
              <a:t> </a:t>
            </a:r>
            <a:r>
              <a:rPr lang="en-US" b="1" dirty="0" err="1" smtClean="0"/>
              <a:t>jouw</a:t>
            </a:r>
            <a:r>
              <a:rPr lang="en-US" b="1" dirty="0" smtClean="0"/>
              <a:t> </a:t>
            </a:r>
            <a:r>
              <a:rPr lang="en-US" b="1" dirty="0" err="1" smtClean="0"/>
              <a:t>cellen</a:t>
            </a:r>
            <a:r>
              <a:rPr lang="en-US" b="1" dirty="0" smtClean="0"/>
              <a:t> </a:t>
            </a:r>
            <a:r>
              <a:rPr lang="en-US" b="1" dirty="0" err="1" smtClean="0"/>
              <a:t>dit</a:t>
            </a:r>
            <a:r>
              <a:rPr lang="en-US" b="1" dirty="0" smtClean="0"/>
              <a:t> virus </a:t>
            </a:r>
            <a:r>
              <a:rPr lang="en-US" b="1" dirty="0" err="1" smtClean="0"/>
              <a:t>te</a:t>
            </a:r>
            <a:r>
              <a:rPr lang="en-US" b="1" dirty="0" smtClean="0"/>
              <a:t>   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</a:t>
            </a:r>
            <a:r>
              <a:rPr lang="en-US" b="1" dirty="0" err="1" smtClean="0"/>
              <a:t>kopieëren</a:t>
            </a:r>
            <a:r>
              <a:rPr lang="en-US" b="1" dirty="0" smtClean="0"/>
              <a:t>. </a:t>
            </a:r>
            <a:r>
              <a:rPr lang="en-US" b="1" dirty="0" err="1" smtClean="0"/>
              <a:t>Daarna</a:t>
            </a:r>
            <a:r>
              <a:rPr lang="en-US" b="1" dirty="0" smtClean="0"/>
              <a:t> </a:t>
            </a:r>
            <a:r>
              <a:rPr lang="en-US" b="1" dirty="0" err="1" smtClean="0"/>
              <a:t>verspreiding</a:t>
            </a:r>
            <a:r>
              <a:rPr lang="en-US" b="1" dirty="0" smtClean="0"/>
              <a:t> in </a:t>
            </a:r>
            <a:r>
              <a:rPr lang="en-US" b="1" dirty="0" err="1" smtClean="0"/>
              <a:t>jouw</a:t>
            </a:r>
            <a:r>
              <a:rPr lang="en-US" b="1" dirty="0" smtClean="0"/>
              <a:t> </a:t>
            </a:r>
            <a:r>
              <a:rPr lang="en-US" b="1" dirty="0" err="1" smtClean="0"/>
              <a:t>lichaam</a:t>
            </a:r>
            <a:r>
              <a:rPr lang="en-US" b="1" dirty="0" smtClean="0"/>
              <a:t> etc.</a:t>
            </a:r>
            <a:endParaRPr lang="nl-NL" b="1" i="0" dirty="0"/>
          </a:p>
          <a:p>
            <a:pPr>
              <a:spcBef>
                <a:spcPct val="50000"/>
              </a:spcBef>
            </a:pPr>
            <a:endParaRPr lang="nl-NL" sz="2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0551"/>
            <a:ext cx="8675688" cy="5341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 smtClean="0"/>
              <a:t>Waartegen moeten we ons beschermen?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850" y="127000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547813" y="2132856"/>
            <a:ext cx="295217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 dirty="0"/>
              <a:t>4) Virussen</a:t>
            </a:r>
          </a:p>
        </p:txBody>
      </p:sp>
      <p:pic>
        <p:nvPicPr>
          <p:cNvPr id="14341" name="Picture 7" descr="18-00-EColiAndT4Phage-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45056"/>
            <a:ext cx="3371279" cy="291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18-02-ViralStructure-NL.jpg"/>
          <p:cNvPicPr>
            <a:picLocks noChangeAspect="1" noChangeArrowheads="1"/>
          </p:cNvPicPr>
          <p:nvPr/>
        </p:nvPicPr>
        <p:blipFill>
          <a:blip r:embed="rId3" cstate="print"/>
          <a:srcRect t="50000" b="8899"/>
          <a:stretch>
            <a:fillRect/>
          </a:stretch>
        </p:blipFill>
        <p:spPr bwMode="auto">
          <a:xfrm>
            <a:off x="611188" y="4437063"/>
            <a:ext cx="7600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143000" y="332656"/>
            <a:ext cx="6858000" cy="864097"/>
          </a:xfrm>
        </p:spPr>
        <p:txBody>
          <a:bodyPr>
            <a:normAutofit/>
          </a:bodyPr>
          <a:lstStyle/>
          <a:p>
            <a:r>
              <a:rPr lang="nl-NL" altLang="nl-NL" sz="2400" b="1" dirty="0" smtClean="0">
                <a:solidFill>
                  <a:srgbClr val="FF0000"/>
                </a:solidFill>
              </a:rPr>
              <a:t>Par. 29.2 Bescherming aan de buitenkant:  De huid</a:t>
            </a:r>
            <a:endParaRPr lang="nl-NL" altLang="nl-NL" sz="2400" dirty="0"/>
          </a:p>
        </p:txBody>
      </p:sp>
      <p:pic>
        <p:nvPicPr>
          <p:cNvPr id="3075" name="Picture 2" descr="F:\DATA\4A\4A7 FOTO'S BESCHERMING\P1040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9632" y="2060847"/>
            <a:ext cx="6624736" cy="460120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24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0550"/>
            <a:ext cx="8675688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1048" y="2132087"/>
            <a:ext cx="8353427" cy="3960813"/>
            <a:chOff x="67" y="1116"/>
            <a:chExt cx="5262" cy="2495"/>
          </a:xfrm>
        </p:grpSpPr>
        <p:pic>
          <p:nvPicPr>
            <p:cNvPr id="4101" name="Picture 5" descr="18-01-VirusBactCellComp-L.jpg"/>
            <p:cNvPicPr>
              <a:picLocks noChangeAspect="1" noChangeArrowheads="1"/>
            </p:cNvPicPr>
            <p:nvPr/>
          </p:nvPicPr>
          <p:blipFill>
            <a:blip r:embed="rId2" cstate="print"/>
            <a:srcRect b="33910"/>
            <a:stretch>
              <a:fillRect/>
            </a:stretch>
          </p:blipFill>
          <p:spPr bwMode="auto">
            <a:xfrm>
              <a:off x="2097" y="1298"/>
              <a:ext cx="3232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67" y="1116"/>
              <a:ext cx="2041" cy="8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rabicParenR"/>
              </a:pPr>
              <a:r>
                <a:rPr lang="nl-NL" sz="3200" b="1" i="0" dirty="0"/>
                <a:t> Bacteriën</a:t>
              </a:r>
            </a:p>
            <a:p>
              <a:pPr marL="342900" indent="-342900">
                <a:spcBef>
                  <a:spcPct val="50000"/>
                </a:spcBef>
              </a:pPr>
              <a:endParaRPr lang="nl-NL" sz="3200" b="1" i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641"/>
            <a:ext cx="8675688" cy="1584175"/>
          </a:xfrm>
        </p:spPr>
        <p:txBody>
          <a:bodyPr>
            <a:noAutofit/>
          </a:bodyPr>
          <a:lstStyle/>
          <a:p>
            <a:pPr eaLnBrk="1" hangingPunct="1"/>
            <a:r>
              <a:rPr lang="nl-NL" sz="2400" dirty="0" smtClean="0"/>
              <a:t>Bacteriën: </a:t>
            </a:r>
            <a:r>
              <a:rPr lang="nl-NL" sz="2400" dirty="0" err="1" smtClean="0"/>
              <a:t>eencelligen</a:t>
            </a:r>
            <a:r>
              <a:rPr lang="nl-NL" sz="2400" dirty="0" smtClean="0"/>
              <a:t> zonder kern</a:t>
            </a:r>
            <a:br>
              <a:rPr lang="nl-NL" sz="2400" dirty="0" smtClean="0"/>
            </a:br>
            <a:r>
              <a:rPr lang="nl-NL" sz="2400" dirty="0" smtClean="0"/>
              <a:t>Veel soorten zijn onschuldig of zelfs nuttig (in darmen)</a:t>
            </a:r>
            <a:br>
              <a:rPr lang="nl-NL" sz="2400" dirty="0" smtClean="0"/>
            </a:br>
            <a:r>
              <a:rPr lang="nl-NL" sz="2400" dirty="0" smtClean="0"/>
              <a:t>Enkele soorten zijn parasieten</a:t>
            </a:r>
            <a:br>
              <a:rPr lang="nl-NL" sz="2400" dirty="0" smtClean="0"/>
            </a:br>
            <a:r>
              <a:rPr lang="nl-NL" sz="2400" dirty="0" smtClean="0"/>
              <a:t>Miljarden aanwezig op huid en in de darmen</a:t>
            </a:r>
          </a:p>
        </p:txBody>
      </p:sp>
      <p:pic>
        <p:nvPicPr>
          <p:cNvPr id="4" name="Afbeelding 3" descr="bacterien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2691763" cy="2016224"/>
          </a:xfrm>
          <a:prstGeom prst="rect">
            <a:avLst/>
          </a:prstGeom>
        </p:spPr>
      </p:pic>
      <p:pic>
        <p:nvPicPr>
          <p:cNvPr id="5" name="Afbeelding 4" descr="bacterien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492896"/>
            <a:ext cx="2664296" cy="1872019"/>
          </a:xfrm>
          <a:prstGeom prst="rect">
            <a:avLst/>
          </a:prstGeom>
        </p:spPr>
      </p:pic>
      <p:pic>
        <p:nvPicPr>
          <p:cNvPr id="6" name="Afbeelding 5" descr="bacterien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2498" y="2564904"/>
            <a:ext cx="2789170" cy="1872208"/>
          </a:xfrm>
          <a:prstGeom prst="rect">
            <a:avLst/>
          </a:prstGeom>
        </p:spPr>
      </p:pic>
      <p:pic>
        <p:nvPicPr>
          <p:cNvPr id="8" name="Afbeelding 7" descr="bacterien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365104"/>
            <a:ext cx="3100729" cy="22945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BACTERIËN</a:t>
            </a:r>
            <a:endParaRPr lang="nl-NL" dirty="0"/>
          </a:p>
        </p:txBody>
      </p:sp>
      <p:pic>
        <p:nvPicPr>
          <p:cNvPr id="3" name="Afbeelding 2" descr="bacterien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052736"/>
            <a:ext cx="5656716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Symbiose</a:t>
            </a:r>
            <a:r>
              <a:rPr lang="en-US" dirty="0" smtClean="0"/>
              <a:t>: </a:t>
            </a:r>
            <a:r>
              <a:rPr lang="en-US" dirty="0" err="1" smtClean="0"/>
              <a:t>bacteriën</a:t>
            </a:r>
            <a:r>
              <a:rPr lang="en-US" dirty="0" smtClean="0"/>
              <a:t> en 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vrouwtjeshop</a:t>
            </a:r>
            <a:r>
              <a:rPr lang="en-US" sz="2400" dirty="0" smtClean="0"/>
              <a:t> </a:t>
            </a:r>
            <a:r>
              <a:rPr lang="en-US" sz="2400" dirty="0" err="1" smtClean="0"/>
              <a:t>beschermt</a:t>
            </a:r>
            <a:r>
              <a:rPr lang="en-US" sz="2400" dirty="0" smtClean="0"/>
              <a:t> </a:t>
            </a:r>
            <a:r>
              <a:rPr lang="en-US" sz="2400" dirty="0" err="1" smtClean="0"/>
              <a:t>haar</a:t>
            </a:r>
            <a:r>
              <a:rPr lang="en-US" sz="2400" dirty="0" smtClean="0"/>
              <a:t> </a:t>
            </a:r>
            <a:r>
              <a:rPr lang="en-US" sz="2400" dirty="0" err="1" smtClean="0"/>
              <a:t>eieren</a:t>
            </a:r>
            <a:r>
              <a:rPr lang="en-US" sz="2400" dirty="0" smtClean="0"/>
              <a:t> met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afscheiding</a:t>
            </a:r>
            <a:r>
              <a:rPr lang="en-US" sz="2400" dirty="0" smtClean="0"/>
              <a:t> </a:t>
            </a:r>
            <a:r>
              <a:rPr lang="en-US" sz="2400" dirty="0" err="1" smtClean="0"/>
              <a:t>vol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bacteriën</a:t>
            </a:r>
            <a:r>
              <a:rPr lang="en-US" sz="2400" dirty="0" smtClean="0"/>
              <a:t> die het </a:t>
            </a:r>
            <a:r>
              <a:rPr lang="nl-NL" sz="2400" dirty="0" smtClean="0"/>
              <a:t>embryo beschermen en helpen om de eieren succesvol te laten uitkomen, meldt Journal of </a:t>
            </a:r>
            <a:r>
              <a:rPr lang="nl-NL" sz="2400" dirty="0" err="1" smtClean="0"/>
              <a:t>Animal</a:t>
            </a:r>
            <a:r>
              <a:rPr lang="nl-NL" sz="2400" dirty="0" smtClean="0"/>
              <a:t> </a:t>
            </a:r>
            <a:r>
              <a:rPr lang="nl-NL" sz="2400" dirty="0" err="1" smtClean="0"/>
              <a:t>Ecology</a:t>
            </a:r>
            <a:r>
              <a:rPr lang="nl-NL" sz="2400" dirty="0" smtClean="0"/>
              <a:t>. Ziekteverwekkende bacteriën komen juist meer voor in eieren die niet beschermd waren met de substantie. © JC </a:t>
            </a:r>
            <a:r>
              <a:rPr lang="nl-NL" sz="2400" dirty="0" err="1" smtClean="0"/>
              <a:t>Ballesteros</a:t>
            </a:r>
            <a:r>
              <a:rPr lang="nl-NL" sz="2400" dirty="0" smtClean="0"/>
              <a:t> </a:t>
            </a:r>
            <a:endParaRPr lang="nl-NL" sz="2400" dirty="0"/>
          </a:p>
        </p:txBody>
      </p:sp>
      <p:pic>
        <p:nvPicPr>
          <p:cNvPr id="4" name="Afbeelding 3" descr="HOP EN BACTERIËN VOLKSKRANT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7152" y="1412776"/>
            <a:ext cx="5949696" cy="49910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0550"/>
            <a:ext cx="8675688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1550" y="2074863"/>
            <a:ext cx="6913563" cy="4030662"/>
            <a:chOff x="612" y="1307"/>
            <a:chExt cx="4355" cy="2539"/>
          </a:xfrm>
        </p:grpSpPr>
        <p:pic>
          <p:nvPicPr>
            <p:cNvPr id="11271" name="Picture 5" descr="33-12-TapewormAnatomy-NL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1307"/>
              <a:ext cx="4355" cy="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703" y="1888"/>
              <a:ext cx="249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3200" i="0"/>
            </a:p>
          </p:txBody>
        </p:sp>
      </p:grp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84213" y="2563813"/>
            <a:ext cx="518318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i="0" dirty="0"/>
              <a:t>Lintworm krijgen we van rauw (varkens)vlees dat we eten</a:t>
            </a:r>
          </a:p>
          <a:p>
            <a:pPr>
              <a:spcBef>
                <a:spcPct val="50000"/>
              </a:spcBef>
            </a:pPr>
            <a:r>
              <a:rPr lang="nl-NL" sz="2400" b="1" i="0" dirty="0"/>
              <a:t>In sommige religies is varkensvlees daarom verboden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11188" y="2060847"/>
            <a:ext cx="3960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 dirty="0"/>
              <a:t>2) Parasieten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Bacterieziekten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 je </a:t>
            </a:r>
            <a:r>
              <a:rPr lang="en-US" sz="2000" dirty="0" err="1" smtClean="0"/>
              <a:t>huid</a:t>
            </a:r>
            <a:r>
              <a:rPr lang="en-US" sz="2000" dirty="0" smtClean="0"/>
              <a:t>  8 </a:t>
            </a:r>
            <a:r>
              <a:rPr lang="en-US" sz="2000" dirty="0" err="1" smtClean="0"/>
              <a:t>miljoen</a:t>
            </a:r>
            <a:r>
              <a:rPr lang="en-US" sz="2000" dirty="0" smtClean="0"/>
              <a:t> </a:t>
            </a:r>
            <a:r>
              <a:rPr lang="en-US" sz="2000" dirty="0" err="1" smtClean="0"/>
              <a:t>bacteriën</a:t>
            </a:r>
            <a:r>
              <a:rPr lang="en-US" sz="2000" dirty="0" smtClean="0"/>
              <a:t> per cm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180 </a:t>
            </a:r>
            <a:r>
              <a:rPr lang="en-US" sz="2000" dirty="0" err="1" smtClean="0"/>
              <a:t>verschillende</a:t>
            </a:r>
            <a:r>
              <a:rPr lang="en-US" sz="2000" dirty="0" smtClean="0"/>
              <a:t> </a:t>
            </a:r>
            <a:r>
              <a:rPr lang="en-US" sz="2000" dirty="0" err="1" smtClean="0"/>
              <a:t>soorten</a:t>
            </a:r>
            <a:r>
              <a:rPr lang="en-US" sz="2000" dirty="0" smtClean="0"/>
              <a:t> op je </a:t>
            </a:r>
            <a:r>
              <a:rPr lang="en-US" sz="2000" dirty="0" err="1" smtClean="0"/>
              <a:t>huid</a:t>
            </a:r>
            <a:r>
              <a:rPr lang="en-US" sz="2000" dirty="0" smtClean="0"/>
              <a:t>: </a:t>
            </a:r>
            <a:r>
              <a:rPr lang="en-US" sz="2000" dirty="0" err="1" smtClean="0"/>
              <a:t>goede</a:t>
            </a:r>
            <a:r>
              <a:rPr lang="en-US" sz="2000" dirty="0" smtClean="0"/>
              <a:t> en </a:t>
            </a:r>
            <a:r>
              <a:rPr lang="en-US" sz="2000" dirty="0" err="1" smtClean="0"/>
              <a:t>slechte</a:t>
            </a:r>
            <a:r>
              <a:rPr lang="en-US" sz="2000" dirty="0" smtClean="0"/>
              <a:t> </a:t>
            </a:r>
            <a:r>
              <a:rPr lang="en-US" sz="2000" dirty="0" err="1" smtClean="0"/>
              <a:t>soorten</a:t>
            </a:r>
            <a:endParaRPr lang="en-US" sz="2000" dirty="0" smtClean="0"/>
          </a:p>
          <a:p>
            <a:r>
              <a:rPr lang="en-US" sz="2000" dirty="0" err="1" smtClean="0"/>
              <a:t>Sommigen</a:t>
            </a:r>
            <a:r>
              <a:rPr lang="en-US" sz="2000" dirty="0" smtClean="0"/>
              <a:t> </a:t>
            </a:r>
            <a:r>
              <a:rPr lang="en-US" sz="2000" dirty="0" err="1" smtClean="0"/>
              <a:t>werken</a:t>
            </a:r>
            <a:r>
              <a:rPr lang="en-US" sz="2000" dirty="0" smtClean="0"/>
              <a:t> </a:t>
            </a:r>
            <a:r>
              <a:rPr lang="en-US" sz="2000" dirty="0" err="1" smtClean="0"/>
              <a:t>zelfs</a:t>
            </a:r>
            <a:r>
              <a:rPr lang="en-US" sz="2000" dirty="0" smtClean="0"/>
              <a:t> </a:t>
            </a:r>
            <a:r>
              <a:rPr lang="en-US" sz="2000" dirty="0" err="1" smtClean="0"/>
              <a:t>mee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 de </a:t>
            </a:r>
            <a:r>
              <a:rPr lang="en-US" sz="2000" dirty="0" err="1" smtClean="0"/>
              <a:t>bescherming</a:t>
            </a:r>
            <a:r>
              <a:rPr lang="en-US" sz="2000" dirty="0" smtClean="0"/>
              <a:t> van je </a:t>
            </a:r>
            <a:r>
              <a:rPr lang="en-US" sz="2000" dirty="0" err="1" smtClean="0"/>
              <a:t>huid</a:t>
            </a:r>
            <a:r>
              <a:rPr lang="en-US" sz="2000" dirty="0" smtClean="0"/>
              <a:t> </a:t>
            </a:r>
            <a:r>
              <a:rPr lang="en-US" sz="2000" dirty="0" err="1" smtClean="0"/>
              <a:t>tegen</a:t>
            </a:r>
            <a:r>
              <a:rPr lang="en-US" sz="2000" dirty="0" smtClean="0"/>
              <a:t> </a:t>
            </a:r>
            <a:r>
              <a:rPr lang="en-US" sz="2000" dirty="0" err="1" smtClean="0"/>
              <a:t>andere</a:t>
            </a:r>
            <a:r>
              <a:rPr lang="en-US" sz="2000" dirty="0" smtClean="0"/>
              <a:t> </a:t>
            </a:r>
            <a:r>
              <a:rPr lang="en-US" sz="2000" dirty="0" err="1" smtClean="0"/>
              <a:t>bacteriën</a:t>
            </a:r>
            <a:endParaRPr lang="en-US" sz="2000" dirty="0" smtClean="0"/>
          </a:p>
          <a:p>
            <a:r>
              <a:rPr lang="en-US" sz="2000" dirty="0" err="1" smtClean="0"/>
              <a:t>Zij</a:t>
            </a:r>
            <a:r>
              <a:rPr lang="en-US" sz="2000" dirty="0" smtClean="0"/>
              <a:t> </a:t>
            </a:r>
            <a:r>
              <a:rPr lang="en-US" sz="2000" dirty="0" err="1" smtClean="0"/>
              <a:t>scheiden</a:t>
            </a:r>
            <a:r>
              <a:rPr lang="en-US" sz="2000" dirty="0" smtClean="0"/>
              <a:t> </a:t>
            </a:r>
            <a:r>
              <a:rPr lang="en-US" sz="2000" dirty="0" err="1" smtClean="0"/>
              <a:t>bepaalde</a:t>
            </a:r>
            <a:r>
              <a:rPr lang="en-US" sz="2000" dirty="0" smtClean="0"/>
              <a:t> </a:t>
            </a:r>
            <a:r>
              <a:rPr lang="en-US" sz="2000" dirty="0" err="1" smtClean="0"/>
              <a:t>stoffen</a:t>
            </a:r>
            <a:r>
              <a:rPr lang="en-US" sz="2000" dirty="0" smtClean="0"/>
              <a:t> </a:t>
            </a:r>
            <a:r>
              <a:rPr lang="en-US" sz="2000" dirty="0" err="1" smtClean="0"/>
              <a:t>af</a:t>
            </a:r>
            <a:r>
              <a:rPr lang="en-US" sz="2000" dirty="0" smtClean="0"/>
              <a:t> </a:t>
            </a:r>
            <a:r>
              <a:rPr lang="en-US" sz="2000" dirty="0" err="1" smtClean="0"/>
              <a:t>waar</a:t>
            </a:r>
            <a:r>
              <a:rPr lang="en-US" sz="2000" dirty="0" smtClean="0"/>
              <a:t> de </a:t>
            </a:r>
            <a:r>
              <a:rPr lang="en-US" sz="2000" dirty="0" err="1" smtClean="0"/>
              <a:t>andere</a:t>
            </a:r>
            <a:r>
              <a:rPr lang="en-US" sz="2000" dirty="0" smtClean="0"/>
              <a:t> </a:t>
            </a:r>
            <a:r>
              <a:rPr lang="en-US" sz="2000" dirty="0" err="1" smtClean="0"/>
              <a:t>bacteriën</a:t>
            </a:r>
            <a:r>
              <a:rPr lang="en-US" sz="2000" dirty="0" smtClean="0"/>
              <a:t> </a:t>
            </a:r>
            <a:r>
              <a:rPr lang="en-US" sz="2000" dirty="0" err="1" smtClean="0"/>
              <a:t>niet</a:t>
            </a:r>
            <a:r>
              <a:rPr lang="en-US" sz="2000" dirty="0" smtClean="0"/>
              <a:t> </a:t>
            </a:r>
            <a:r>
              <a:rPr lang="en-US" sz="2000" dirty="0" err="1" smtClean="0"/>
              <a:t>tegen</a:t>
            </a:r>
            <a:r>
              <a:rPr lang="en-US" sz="2000" dirty="0" smtClean="0"/>
              <a:t> </a:t>
            </a:r>
            <a:r>
              <a:rPr lang="en-US" sz="2000" dirty="0" err="1" smtClean="0"/>
              <a:t>kunnen</a:t>
            </a:r>
            <a:endParaRPr lang="en-US" sz="2000" dirty="0" smtClean="0"/>
          </a:p>
          <a:p>
            <a:r>
              <a:rPr lang="en-US" sz="2000" dirty="0" smtClean="0"/>
              <a:t>Te </a:t>
            </a:r>
            <a:r>
              <a:rPr lang="en-US" sz="2000" dirty="0" err="1" smtClean="0"/>
              <a:t>veel</a:t>
            </a:r>
            <a:r>
              <a:rPr lang="en-US" sz="2000" dirty="0" smtClean="0"/>
              <a:t> </a:t>
            </a:r>
            <a:r>
              <a:rPr lang="en-US" sz="2000" dirty="0" err="1" smtClean="0"/>
              <a:t>wassen</a:t>
            </a:r>
            <a:r>
              <a:rPr lang="en-US" sz="2000" dirty="0" smtClean="0"/>
              <a:t> met </a:t>
            </a:r>
            <a:r>
              <a:rPr lang="en-US" sz="2000" dirty="0" err="1" smtClean="0"/>
              <a:t>ontsmettende</a:t>
            </a:r>
            <a:r>
              <a:rPr lang="en-US" sz="2000" dirty="0" smtClean="0"/>
              <a:t> </a:t>
            </a:r>
            <a:r>
              <a:rPr lang="en-US" sz="2000" dirty="0" err="1" smtClean="0"/>
              <a:t>zeep</a:t>
            </a:r>
            <a:r>
              <a:rPr lang="en-US" sz="2000" dirty="0" smtClean="0"/>
              <a:t>?: </a:t>
            </a:r>
            <a:r>
              <a:rPr lang="en-US" sz="2000" dirty="0" err="1" smtClean="0"/>
              <a:t>werkt</a:t>
            </a:r>
            <a:r>
              <a:rPr lang="en-US" sz="2000" dirty="0" smtClean="0"/>
              <a:t> </a:t>
            </a:r>
            <a:r>
              <a:rPr lang="en-US" sz="2000" dirty="0" err="1" smtClean="0"/>
              <a:t>dus</a:t>
            </a:r>
            <a:r>
              <a:rPr lang="en-US" sz="2000" dirty="0" smtClean="0"/>
              <a:t> </a:t>
            </a:r>
            <a:r>
              <a:rPr lang="en-US" sz="2000" dirty="0" err="1" smtClean="0"/>
              <a:t>averechts</a:t>
            </a:r>
            <a:endParaRPr lang="en-US" sz="2000" dirty="0" smtClean="0"/>
          </a:p>
          <a:p>
            <a:r>
              <a:rPr lang="en-US" sz="2000" dirty="0" err="1" smtClean="0"/>
              <a:t>Natuurlijke</a:t>
            </a:r>
            <a:r>
              <a:rPr lang="en-US" sz="2000" dirty="0" smtClean="0"/>
              <a:t> </a:t>
            </a:r>
            <a:r>
              <a:rPr lang="en-US" sz="2000" dirty="0" err="1" smtClean="0"/>
              <a:t>afweer</a:t>
            </a:r>
            <a:r>
              <a:rPr lang="en-US" sz="2000" dirty="0" smtClean="0"/>
              <a:t> </a:t>
            </a:r>
            <a:r>
              <a:rPr lang="en-US" sz="2000" dirty="0" err="1" smtClean="0"/>
              <a:t>wordt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verzwakt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Bacterieziekten</a:t>
            </a:r>
            <a:r>
              <a:rPr lang="en-US" sz="2000" dirty="0" smtClean="0"/>
              <a:t>:  </a:t>
            </a:r>
            <a:r>
              <a:rPr lang="en-US" sz="2000" dirty="0" err="1" smtClean="0"/>
              <a:t>keelontsteking</a:t>
            </a:r>
            <a:r>
              <a:rPr lang="en-US" sz="2000" dirty="0" smtClean="0"/>
              <a:t>, </a:t>
            </a:r>
            <a:r>
              <a:rPr lang="en-US" sz="2000" dirty="0" err="1" smtClean="0"/>
              <a:t>longontsteking</a:t>
            </a:r>
            <a:r>
              <a:rPr lang="en-US" sz="2000" dirty="0" smtClean="0"/>
              <a:t>, </a:t>
            </a:r>
            <a:r>
              <a:rPr lang="en-US" sz="2000" dirty="0" err="1" smtClean="0"/>
              <a:t>tyfus</a:t>
            </a:r>
            <a:r>
              <a:rPr lang="en-US" sz="2000" dirty="0" smtClean="0"/>
              <a:t>, cholera, </a:t>
            </a:r>
            <a:r>
              <a:rPr lang="en-US" sz="2000" dirty="0" err="1" smtClean="0"/>
              <a:t>salmonellabacteriën</a:t>
            </a:r>
            <a:r>
              <a:rPr lang="en-US" sz="2000" dirty="0" smtClean="0"/>
              <a:t> (</a:t>
            </a:r>
            <a:r>
              <a:rPr lang="en-US" sz="2000" dirty="0" err="1" smtClean="0"/>
              <a:t>leven</a:t>
            </a:r>
            <a:r>
              <a:rPr lang="en-US" sz="2000" dirty="0" smtClean="0"/>
              <a:t> op </a:t>
            </a:r>
            <a:r>
              <a:rPr lang="en-US" sz="2000" dirty="0" err="1" smtClean="0"/>
              <a:t>vlees</a:t>
            </a:r>
            <a:r>
              <a:rPr lang="en-US" sz="2000" dirty="0" smtClean="0"/>
              <a:t>,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dat</a:t>
            </a:r>
            <a:r>
              <a:rPr lang="en-US" sz="2000" dirty="0" smtClean="0"/>
              <a:t> </a:t>
            </a:r>
            <a:r>
              <a:rPr lang="en-US" sz="2000" dirty="0" err="1" smtClean="0"/>
              <a:t>niet</a:t>
            </a:r>
            <a:r>
              <a:rPr lang="en-US" sz="2000" dirty="0" smtClean="0"/>
              <a:t> </a:t>
            </a:r>
            <a:r>
              <a:rPr lang="en-US" sz="2000" dirty="0" err="1" smtClean="0"/>
              <a:t>goed</a:t>
            </a:r>
            <a:r>
              <a:rPr lang="en-US" sz="2000" dirty="0" smtClean="0"/>
              <a:t> </a:t>
            </a:r>
            <a:r>
              <a:rPr lang="en-US" sz="2000" dirty="0" err="1" smtClean="0"/>
              <a:t>verhit</a:t>
            </a:r>
            <a:r>
              <a:rPr lang="en-US" sz="2000" dirty="0" smtClean="0"/>
              <a:t> is?  </a:t>
            </a:r>
            <a:r>
              <a:rPr lang="en-US" sz="2000" dirty="0" err="1" smtClean="0"/>
              <a:t>Oeps</a:t>
            </a:r>
            <a:endParaRPr lang="en-US" sz="2000" dirty="0" smtClean="0"/>
          </a:p>
          <a:p>
            <a:r>
              <a:rPr lang="en-US" sz="2000" dirty="0" smtClean="0"/>
              <a:t>Je </a:t>
            </a:r>
            <a:r>
              <a:rPr lang="en-US" sz="2000" dirty="0" err="1" smtClean="0"/>
              <a:t>wordt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ernstig</a:t>
            </a:r>
            <a:r>
              <a:rPr lang="en-US" sz="2000" dirty="0" smtClean="0"/>
              <a:t> </a:t>
            </a:r>
            <a:r>
              <a:rPr lang="en-US" sz="2000" dirty="0" err="1" smtClean="0"/>
              <a:t>ziek</a:t>
            </a:r>
            <a:endParaRPr lang="en-US" sz="2000" dirty="0" smtClean="0"/>
          </a:p>
          <a:p>
            <a:endParaRPr lang="en-US" sz="2000" dirty="0" smtClean="0"/>
          </a:p>
          <a:p>
            <a:endParaRPr lang="nl-NL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mehlta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011363"/>
            <a:ext cx="52197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0550"/>
            <a:ext cx="8675688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pic>
        <p:nvPicPr>
          <p:cNvPr id="12293" name="Picture 7" descr="31-17-LichenAnatomy-NL.jpg"/>
          <p:cNvPicPr>
            <a:picLocks noChangeAspect="1" noChangeArrowheads="1"/>
          </p:cNvPicPr>
          <p:nvPr/>
        </p:nvPicPr>
        <p:blipFill>
          <a:blip r:embed="rId4" cstate="print"/>
          <a:srcRect l="55667" t="4489" r="8417" b="6686"/>
          <a:stretch>
            <a:fillRect/>
          </a:stretch>
        </p:blipFill>
        <p:spPr bwMode="auto">
          <a:xfrm>
            <a:off x="0" y="2133600"/>
            <a:ext cx="40052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547813" y="1700213"/>
            <a:ext cx="3024187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/>
              <a:t>3) Schimmels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0550"/>
            <a:ext cx="8675688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547813" y="2204864"/>
            <a:ext cx="360025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 dirty="0" smtClean="0"/>
              <a:t>3)  </a:t>
            </a:r>
            <a:r>
              <a:rPr lang="nl-NL" sz="3200" b="1" i="0" dirty="0"/>
              <a:t>Schimmels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476375" y="2780928"/>
            <a:ext cx="67691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S</a:t>
            </a:r>
            <a:r>
              <a:rPr lang="nl-NL" sz="2000" i="0" dirty="0" smtClean="0"/>
              <a:t>chimmel </a:t>
            </a:r>
            <a:r>
              <a:rPr lang="nl-NL" sz="2000" i="0" dirty="0"/>
              <a:t>van de slijmvliezen (</a:t>
            </a:r>
            <a:r>
              <a:rPr lang="nl-NL" sz="2000" i="0" dirty="0" err="1"/>
              <a:t>Candida</a:t>
            </a:r>
            <a:r>
              <a:rPr lang="nl-NL" sz="2000" i="0" dirty="0"/>
              <a:t> </a:t>
            </a:r>
            <a:r>
              <a:rPr lang="nl-NL" sz="2000" i="0" dirty="0" err="1"/>
              <a:t>Albicans</a:t>
            </a:r>
            <a:r>
              <a:rPr lang="nl-NL" sz="2000" i="0" dirty="0"/>
              <a:t>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Spruw (bij </a:t>
            </a:r>
            <a:r>
              <a:rPr lang="nl-NL" sz="2000" i="0" dirty="0" err="1"/>
              <a:t>babies</a:t>
            </a:r>
            <a:r>
              <a:rPr lang="nl-NL" sz="2000" i="0" dirty="0"/>
              <a:t> in de mond)</a:t>
            </a:r>
            <a:endParaRPr lang="nl-NL" sz="2400" i="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Witte vloed (vagina infectie)</a:t>
            </a:r>
          </a:p>
          <a:p>
            <a:pPr>
              <a:spcBef>
                <a:spcPct val="50000"/>
              </a:spcBef>
            </a:pPr>
            <a:endParaRPr lang="nl-NL" sz="2000" i="0" dirty="0"/>
          </a:p>
          <a:p>
            <a:pPr>
              <a:spcBef>
                <a:spcPct val="50000"/>
              </a:spcBef>
            </a:pPr>
            <a:r>
              <a:rPr lang="nl-NL" sz="2000" i="0" dirty="0"/>
              <a:t>Schimmels aan de huid (</a:t>
            </a:r>
            <a:r>
              <a:rPr lang="nl-NL" sz="2000" i="0" dirty="0" err="1"/>
              <a:t>dermatofyten</a:t>
            </a:r>
            <a:r>
              <a:rPr lang="nl-NL" sz="2000" i="0" dirty="0"/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Voetschimmels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</a:t>
            </a:r>
            <a:r>
              <a:rPr lang="nl-NL" sz="2000" i="0" dirty="0" err="1"/>
              <a:t>Zwemmersexczeem</a:t>
            </a:r>
            <a:endParaRPr lang="nl-NL" sz="2000" i="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</a:t>
            </a:r>
            <a:r>
              <a:rPr lang="nl-NL" i="0" dirty="0"/>
              <a:t>Schurft / </a:t>
            </a:r>
            <a:r>
              <a:rPr lang="nl-NL" sz="2000" i="0" dirty="0"/>
              <a:t>Baardschurft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329</Words>
  <Application>Microsoft Office PowerPoint</Application>
  <PresentationFormat>Diavoorstelling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AFWEER/IMMUNITEIT Thema 29 Par. 29.1</vt:lpstr>
      <vt:lpstr>Waartegen moeten we ons beschermen?</vt:lpstr>
      <vt:lpstr>Bacteriën: eencelligen zonder kern Veel soorten zijn onschuldig of zelfs nuttig (in darmen) Enkele soorten zijn parasieten Miljarden aanwezig op huid en in de darmen</vt:lpstr>
      <vt:lpstr>SOORTEN BACTERIËN</vt:lpstr>
      <vt:lpstr>Symbiose: bacteriën en Hop</vt:lpstr>
      <vt:lpstr>Waartegen moeten we ons beschermen?</vt:lpstr>
      <vt:lpstr>Bacterieziekten</vt:lpstr>
      <vt:lpstr>Waartegen moeten we ons beschermen?</vt:lpstr>
      <vt:lpstr>Waartegen moeten we ons beschermen?</vt:lpstr>
      <vt:lpstr>Voorbeelden van ziekten door Virussen</vt:lpstr>
      <vt:lpstr>Waartegen moeten we ons beschermen?</vt:lpstr>
      <vt:lpstr>Par. 29.2 Bescherming aan de buitenkant:  De huid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AFWEER/IMMUNITEIT Thema 29 Par. 29.1</dc:title>
  <dc:creator>biobertus</dc:creator>
  <cp:lastModifiedBy>biobertus</cp:lastModifiedBy>
  <cp:revision>2</cp:revision>
  <dcterms:created xsi:type="dcterms:W3CDTF">2014-12-02T20:19:07Z</dcterms:created>
  <dcterms:modified xsi:type="dcterms:W3CDTF">2015-01-17T10:47:07Z</dcterms:modified>
</cp:coreProperties>
</file>